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18"/>
  </p:notesMasterIdLst>
  <p:handoutMasterIdLst>
    <p:handoutMasterId r:id="rId19"/>
  </p:handoutMasterIdLst>
  <p:sldIdLst>
    <p:sldId id="414" r:id="rId11"/>
    <p:sldId id="415" r:id="rId12"/>
    <p:sldId id="437" r:id="rId13"/>
    <p:sldId id="417" r:id="rId14"/>
    <p:sldId id="422" r:id="rId15"/>
    <p:sldId id="438" r:id="rId16"/>
    <p:sldId id="418"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Bold" panose="00000800000000000000" charset="0"/>
      <p:bold r:id="rId28"/>
      <p:italic r:id="rId29"/>
      <p:boldItalic r:id="rId30"/>
    </p:embeddedFont>
    <p:embeddedFont>
      <p:font typeface="Montserrat ExtraBold" panose="00000900000000000000" pitchFamily="2" charset="0"/>
      <p:bold r:id="rId31"/>
      <p:italic r:id="rId32"/>
      <p:boldItalic r:id="rId33"/>
    </p:embeddedFont>
    <p:embeddedFont>
      <p:font typeface="Montserrat Light" panose="00000400000000000000" pitchFamily="2" charset="0"/>
      <p:regular r:id="rId34"/>
      <p:italic r:id="rId35"/>
    </p:embeddedFont>
    <p:embeddedFont>
      <p:font typeface="Montserrat Medium" panose="00000600000000000000" pitchFamily="2" charset="0"/>
      <p:regular r:id="rId36"/>
      <p:italic r:id="rId37"/>
    </p:embeddedFont>
    <p:embeddedFont>
      <p:font typeface="Montserrat SemiBold" panose="00000700000000000000" pitchFamily="2" charset="0"/>
      <p:regular r:id="rId38"/>
      <p:bold r:id="rId39"/>
      <p:italic r:id="rId40"/>
      <p:boldItalic r:id="rId41"/>
    </p:embeddedFont>
    <p:embeddedFont>
      <p:font typeface="Open Sans Light" panose="020B0306030504020204" pitchFamily="34" charset="0"/>
      <p:regular r:id="rId42"/>
      <p:italic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vents" id="{D586E898-553B-AF4E-9B56-D1E3B1F970C6}">
          <p14:sldIdLst>
            <p14:sldId id="414"/>
            <p14:sldId id="415"/>
            <p14:sldId id="437"/>
            <p14:sldId id="417"/>
            <p14:sldId id="422"/>
            <p14:sldId id="438"/>
            <p14:sldId id="41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font" Target="fonts/font10.fntdata"/><Relationship Id="rId11" Type="http://schemas.openxmlformats.org/officeDocument/2006/relationships/slide" Target="slides/slide1.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viewProps" Target="viewProp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06/15/2022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6/15/2022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1.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image" Target="../media/image1.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theme" Target="../theme/theme6.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theme" Target="../theme/theme7.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8" Type="http://schemas.openxmlformats.org/officeDocument/2006/relationships/slideLayout" Target="../slideLayouts/slideLayout106.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20" Type="http://schemas.openxmlformats.org/officeDocument/2006/relationships/slideLayout" Target="../slideLayouts/slideLayout118.xml"/><Relationship Id="rId41"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Xabaril/Acheve.TestHost" TargetMode="Externa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ergio1192/Kata-FunctionalTests-Acheve.TestHost" TargetMode="External"/><Relationship Id="rId2" Type="http://schemas.openxmlformats.org/officeDocument/2006/relationships/image" Target="../media/image169.jpe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dirty="0"/>
              <a:t>2022/06/16</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training</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sz="6000" dirty="0" err="1"/>
              <a:t>Tests</a:t>
            </a:r>
            <a:r>
              <a:rPr lang="es-ES" sz="6000" dirty="0"/>
              <a:t> funcionales en </a:t>
            </a:r>
            <a:r>
              <a:rPr lang="es-ES" sz="6000" dirty="0" err="1"/>
              <a:t>.Net</a:t>
            </a:r>
            <a:r>
              <a:rPr lang="es-ES" sz="6000" dirty="0"/>
              <a:t> usando </a:t>
            </a:r>
            <a:r>
              <a:rPr lang="es-ES" sz="6000" dirty="0" err="1"/>
              <a:t>Acheve.TestHost</a:t>
            </a:r>
            <a:endParaRPr lang="es-ES" sz="6000" dirty="0"/>
          </a:p>
        </p:txBody>
      </p:sp>
    </p:spTree>
    <p:extLst>
      <p:ext uri="{BB962C8B-B14F-4D97-AF65-F5344CB8AC3E}">
        <p14:creationId xmlns:p14="http://schemas.microsoft.com/office/powerpoint/2010/main" val="80554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r>
              <a:rPr lang="es-ES" dirty="0"/>
              <a:t>Sergio Merino Martínez</a:t>
            </a:r>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3" y="2729383"/>
            <a:ext cx="7129050" cy="487017"/>
          </a:xfrm>
        </p:spPr>
        <p:txBody>
          <a:bodyPr/>
          <a:lstStyle/>
          <a:p>
            <a:r>
              <a:rPr lang="es-ES" sz="2400" dirty="0"/>
              <a:t>Software </a:t>
            </a:r>
            <a:r>
              <a:rPr lang="es-ES" sz="2400" dirty="0" err="1"/>
              <a:t>Development</a:t>
            </a:r>
            <a:r>
              <a:rPr lang="es-ES" sz="2400" dirty="0"/>
              <a:t> Engineer</a:t>
            </a:r>
          </a:p>
        </p:txBody>
      </p:sp>
      <p:pic>
        <p:nvPicPr>
          <p:cNvPr id="10" name="Marcador de posición de imagen 9" descr="Hombre sentado en una montaña&#10;&#10;Descripción generada automáticamente con confianza media">
            <a:extLst>
              <a:ext uri="{FF2B5EF4-FFF2-40B4-BE49-F238E27FC236}">
                <a16:creationId xmlns:a16="http://schemas.microsoft.com/office/drawing/2014/main" id="{D4F155F4-B7E8-38A0-F3BD-CB1ECDF19D9B}"/>
              </a:ext>
            </a:extLst>
          </p:cNvPr>
          <p:cNvPicPr>
            <a:picLocks noGrp="1" noChangeAspect="1"/>
          </p:cNvPicPr>
          <p:nvPr>
            <p:ph type="pic" sz="quarter" idx="13"/>
          </p:nvPr>
        </p:nvPicPr>
        <p:blipFill rotWithShape="1">
          <a:blip r:embed="rId2"/>
          <a:srcRect l="32948" t="-229" r="10874" b="24674"/>
          <a:stretch/>
        </p:blipFill>
        <p:spPr>
          <a:xfrm>
            <a:off x="1145309" y="1404001"/>
            <a:ext cx="2394816" cy="2650764"/>
          </a:xfrm>
        </p:spPr>
      </p:pic>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7263" y="3696404"/>
            <a:ext cx="7129050" cy="358361"/>
          </a:xfrm>
        </p:spPr>
        <p:txBody>
          <a:bodyPr/>
          <a:lstStyle/>
          <a:p>
            <a:r>
              <a:rPr lang="es-ES" dirty="0"/>
              <a:t>@Sergio1192</a:t>
            </a:r>
          </a:p>
        </p:txBody>
      </p:sp>
    </p:spTree>
    <p:extLst>
      <p:ext uri="{BB962C8B-B14F-4D97-AF65-F5344CB8AC3E}">
        <p14:creationId xmlns:p14="http://schemas.microsoft.com/office/powerpoint/2010/main" val="35730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p:txBody>
          <a:bodyPr/>
          <a:lstStyle/>
          <a:p>
            <a:r>
              <a:rPr lang="es-ES" dirty="0" err="1"/>
              <a:t>Acheve.TestHost</a:t>
            </a:r>
            <a:endParaRPr lang="en-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dirty="0"/>
              <a:t>1.</a:t>
            </a:r>
            <a:endParaRPr lang="en-ES" dirty="0"/>
          </a:p>
        </p:txBody>
      </p:sp>
      <p:sp>
        <p:nvSpPr>
          <p:cNvPr id="20" name="Text Placeholder 19">
            <a:extLst>
              <a:ext uri="{FF2B5EF4-FFF2-40B4-BE49-F238E27FC236}">
                <a16:creationId xmlns:a16="http://schemas.microsoft.com/office/drawing/2014/main" id="{E8433447-1EC9-5442-B848-0CFF16E827ED}"/>
              </a:ext>
            </a:extLst>
          </p:cNvPr>
          <p:cNvSpPr>
            <a:spLocks noGrp="1"/>
          </p:cNvSpPr>
          <p:nvPr>
            <p:ph type="body" sz="quarter" idx="17"/>
          </p:nvPr>
        </p:nvSpPr>
        <p:spPr/>
        <p:txBody>
          <a:bodyPr/>
          <a:lstStyle/>
          <a:p>
            <a:r>
              <a:rPr lang="es-ES" dirty="0"/>
              <a:t>Creamos nuestro proyecto de </a:t>
            </a:r>
            <a:r>
              <a:rPr lang="es-ES" dirty="0" err="1"/>
              <a:t>tests</a:t>
            </a:r>
            <a:endParaRPr lang="en-ES" dirty="0"/>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p:txBody>
          <a:bodyPr/>
          <a:lstStyle/>
          <a:p>
            <a:r>
              <a:rPr lang="es-ES" dirty="0"/>
              <a:t>2</a:t>
            </a:r>
            <a:endParaRPr lang="en-ES" dirty="0"/>
          </a:p>
        </p:txBody>
      </p:sp>
    </p:spTree>
    <p:extLst>
      <p:ext uri="{BB962C8B-B14F-4D97-AF65-F5344CB8AC3E}">
        <p14:creationId xmlns:p14="http://schemas.microsoft.com/office/powerpoint/2010/main" val="361077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6004265" cy="5695122"/>
          </a:xfrm>
        </p:spPr>
        <p:txBody>
          <a:bodyPr/>
          <a:lstStyle/>
          <a:p>
            <a:r>
              <a:rPr lang="es-ES" dirty="0"/>
              <a:t>Librería que nos facilita la creación de </a:t>
            </a:r>
            <a:r>
              <a:rPr lang="es-ES" dirty="0" err="1"/>
              <a:t>tests</a:t>
            </a:r>
            <a:r>
              <a:rPr lang="es-ES" dirty="0"/>
              <a:t> funcionales.</a:t>
            </a:r>
          </a:p>
          <a:p>
            <a:r>
              <a:rPr lang="es-ES" dirty="0"/>
              <a:t>Permite, de una manera sencilla, trabajar con la autorización.</a:t>
            </a:r>
          </a:p>
          <a:p>
            <a:r>
              <a:rPr lang="es-ES" dirty="0"/>
              <a:t>Permite hacer un descubrimiento de la URI que testear indicando, simplemente, la función del </a:t>
            </a:r>
            <a:r>
              <a:rPr lang="es-ES" i="1" dirty="0" err="1"/>
              <a:t>Controller</a:t>
            </a:r>
            <a:r>
              <a:rPr lang="es-ES" dirty="0"/>
              <a:t>.</a:t>
            </a:r>
          </a:p>
          <a:p>
            <a:r>
              <a:rPr lang="es-ES" dirty="0"/>
              <a:t>Etc. (ayuda </a:t>
            </a:r>
            <a:r>
              <a:rPr lang="es-ES" i="1" dirty="0" err="1"/>
              <a:t>assertions</a:t>
            </a:r>
            <a:r>
              <a:rPr lang="es-ES" dirty="0"/>
              <a:t>, añadir parámetros…)</a:t>
            </a:r>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p:txBody>
          <a:bodyPr/>
          <a:lstStyle/>
          <a:p>
            <a:r>
              <a:rPr lang="es-ES" dirty="0" err="1"/>
              <a:t>Acheve.TestHost</a:t>
            </a:r>
            <a:endParaRPr lang="en-ES" dirty="0"/>
          </a:p>
        </p:txBody>
      </p:sp>
      <p:sp>
        <p:nvSpPr>
          <p:cNvPr id="4" name="Marcador de texto 12">
            <a:extLst>
              <a:ext uri="{FF2B5EF4-FFF2-40B4-BE49-F238E27FC236}">
                <a16:creationId xmlns:a16="http://schemas.microsoft.com/office/drawing/2014/main" id="{3DB9AEAC-31EC-A0A1-BDEA-33293F5FFAF4}"/>
              </a:ext>
            </a:extLst>
          </p:cNvPr>
          <p:cNvSpPr txBox="1">
            <a:spLocks/>
          </p:cNvSpPr>
          <p:nvPr/>
        </p:nvSpPr>
        <p:spPr>
          <a:xfrm>
            <a:off x="0" y="6187382"/>
            <a:ext cx="6185968" cy="392322"/>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4800" b="1" i="0" kern="1200">
                <a:solidFill>
                  <a:schemeClr val="tx1"/>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a:hlinkClick r:id="rId2"/>
              </a:rPr>
              <a:t>https://github.com/Xabaril/Acheve.TestHost</a:t>
            </a:r>
            <a:endParaRPr lang="es-ES" sz="2000" dirty="0"/>
          </a:p>
          <a:p>
            <a:endParaRPr lang="en-ES" dirty="0"/>
          </a:p>
        </p:txBody>
      </p:sp>
    </p:spTree>
    <p:extLst>
      <p:ext uri="{BB962C8B-B14F-4D97-AF65-F5344CB8AC3E}">
        <p14:creationId xmlns:p14="http://schemas.microsoft.com/office/powerpoint/2010/main" val="147507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53613"/>
            <a:ext cx="11055874" cy="651610"/>
          </a:xfrm>
        </p:spPr>
        <p:txBody>
          <a:bodyPr/>
          <a:lstStyle/>
          <a:p>
            <a:r>
              <a:rPr lang="es-ES" dirty="0"/>
              <a:t>Creamos nuestro proyecto de </a:t>
            </a:r>
            <a:r>
              <a:rPr lang="es-ES" dirty="0" err="1"/>
              <a:t>tests</a:t>
            </a:r>
            <a:endParaRPr lang="en-ES" dirty="0"/>
          </a:p>
          <a:p>
            <a:endParaRPr lang="en-ES" dirty="0"/>
          </a:p>
        </p:txBody>
      </p:sp>
      <p:pic>
        <p:nvPicPr>
          <p:cNvPr id="7" name="Picture 2">
            <a:extLst>
              <a:ext uri="{FF2B5EF4-FFF2-40B4-BE49-F238E27FC236}">
                <a16:creationId xmlns:a16="http://schemas.microsoft.com/office/drawing/2014/main" id="{928DC3B7-713C-4998-AC28-AA7C38F072C7}"/>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828" y="1971554"/>
            <a:ext cx="7968344" cy="448219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007C0C84-6ECA-453A-A605-9D0174F447F1}"/>
              </a:ext>
            </a:extLst>
          </p:cNvPr>
          <p:cNvSpPr txBox="1">
            <a:spLocks/>
          </p:cNvSpPr>
          <p:nvPr/>
        </p:nvSpPr>
        <p:spPr>
          <a:xfrm>
            <a:off x="1791594" y="487949"/>
            <a:ext cx="10175505" cy="299333"/>
          </a:xfrm>
          <a:prstGeom prst="rect">
            <a:avLst/>
          </a:prstGeom>
        </p:spPr>
        <p:txBody>
          <a:bodyPr lIns="0" tIns="0" rIns="0" bIns="0" anchor="t"/>
          <a:lstStyle>
            <a:lvl1pPr marL="7938" indent="-7938" algn="l" defTabSz="914400" rtl="0" eaLnBrk="1" latinLnBrk="0" hangingPunct="1">
              <a:lnSpc>
                <a:spcPct val="90000"/>
              </a:lnSpc>
              <a:spcBef>
                <a:spcPts val="0"/>
              </a:spcBef>
              <a:buFont typeface="Arial" panose="020B0604020202020204" pitchFamily="34" charset="0"/>
              <a:buNone/>
              <a:tabLst/>
              <a:defRPr sz="4800" b="1" i="0" kern="1200">
                <a:solidFill>
                  <a:schemeClr val="tx1"/>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2000" dirty="0">
                <a:hlinkClick r:id="rId3"/>
              </a:rPr>
              <a:t>https://github.com/Sergio1192/Kata-FunctionalTests-Acheve.TestHost</a:t>
            </a:r>
            <a:endParaRPr lang="es-ES" sz="2000" dirty="0"/>
          </a:p>
          <a:p>
            <a:pPr algn="r"/>
            <a:endParaRPr lang="en-ES" sz="2000" dirty="0"/>
          </a:p>
        </p:txBody>
      </p:sp>
    </p:spTree>
    <p:extLst>
      <p:ext uri="{BB962C8B-B14F-4D97-AF65-F5344CB8AC3E}">
        <p14:creationId xmlns:p14="http://schemas.microsoft.com/office/powerpoint/2010/main" val="229896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106532" y="1053613"/>
            <a:ext cx="11958221" cy="651610"/>
          </a:xfrm>
        </p:spPr>
        <p:txBody>
          <a:bodyPr/>
          <a:lstStyle/>
          <a:p>
            <a:pPr algn="ctr"/>
            <a:r>
              <a:rPr lang="es-ES" dirty="0"/>
              <a:t>¿Preguntas?</a:t>
            </a:r>
            <a:endParaRPr lang="en-ES" dirty="0"/>
          </a:p>
          <a:p>
            <a:endParaRPr lang="en-ES" dirty="0"/>
          </a:p>
        </p:txBody>
      </p:sp>
      <p:pic>
        <p:nvPicPr>
          <p:cNvPr id="5" name="Picture 2" descr="Resultado de imagen de questions">
            <a:extLst>
              <a:ext uri="{FF2B5EF4-FFF2-40B4-BE49-F238E27FC236}">
                <a16:creationId xmlns:a16="http://schemas.microsoft.com/office/drawing/2014/main" id="{6BA5F205-AB60-4414-90F9-A30E3ABAEF2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50" y="1902268"/>
            <a:ext cx="7545499" cy="456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3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r>
              <a:rPr lang="es-ES" dirty="0"/>
              <a:t>@Sergio1192</a:t>
            </a:r>
          </a:p>
        </p:txBody>
      </p:sp>
    </p:spTree>
    <p:extLst>
      <p:ext uri="{BB962C8B-B14F-4D97-AF65-F5344CB8AC3E}">
        <p14:creationId xmlns:p14="http://schemas.microsoft.com/office/powerpoint/2010/main" val="4265546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9CC115-EA7D-4C48-9BFD-726594EBE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TotalTime>
  <Words>114</Words>
  <Application>Microsoft Office PowerPoint</Application>
  <PresentationFormat>Panorámica</PresentationFormat>
  <Paragraphs>20</Paragraphs>
  <Slides>7</Slides>
  <Notes>0</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7</vt:i4>
      </vt:variant>
    </vt:vector>
  </HeadingPairs>
  <TitlesOfParts>
    <vt:vector size="24" baseType="lpstr">
      <vt:lpstr>Montserrat ExtraBold</vt:lpstr>
      <vt:lpstr>Arial</vt:lpstr>
      <vt:lpstr>Montserrat SemiBold</vt:lpstr>
      <vt:lpstr>Open Sans Light</vt:lpstr>
      <vt:lpstr>Graphik</vt:lpstr>
      <vt:lpstr>Montserrat Medium</vt:lpstr>
      <vt:lpstr>Montserrat Light</vt:lpstr>
      <vt:lpstr>Calibri</vt:lpstr>
      <vt:lpstr>Montserrat</vt:lpstr>
      <vt:lpstr>Montserrat Bold</vt:lpstr>
      <vt:lpstr>Plain Concepts Info</vt:lpstr>
      <vt:lpstr>Plain Concepts Info (Spanish)</vt:lpstr>
      <vt:lpstr>Events</vt:lpstr>
      <vt:lpstr>Projects</vt:lpstr>
      <vt:lpstr>1_Plain Concepts Info</vt:lpstr>
      <vt:lpstr>Plain Concepts Info</vt:lpstr>
      <vt:lpstr>Plain Concepts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Sergio Merino Martínez</cp:lastModifiedBy>
  <cp:revision>5</cp:revision>
  <dcterms:created xsi:type="dcterms:W3CDTF">2018-02-28T02:57:44Z</dcterms:created>
  <dcterms:modified xsi:type="dcterms:W3CDTF">2022-06-15T05:50:51Z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